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71" r:id="rId2"/>
    <p:sldId id="426" r:id="rId3"/>
    <p:sldId id="390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3">
          <p15:clr>
            <a:srgbClr val="A4A3A4"/>
          </p15:clr>
        </p15:guide>
        <p15:guide id="2" pos="28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0099"/>
    <a:srgbClr val="004ADE"/>
    <a:srgbClr val="2AA907"/>
    <a:srgbClr val="FFFF00"/>
    <a:srgbClr val="CCFF99"/>
    <a:srgbClr val="F37F4B"/>
    <a:srgbClr val="CCECFF"/>
    <a:srgbClr val="FFFFCC"/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67" autoAdjust="0"/>
  </p:normalViewPr>
  <p:slideViewPr>
    <p:cSldViewPr>
      <p:cViewPr varScale="1">
        <p:scale>
          <a:sx n="104" d="100"/>
          <a:sy n="104" d="100"/>
        </p:scale>
        <p:origin x="-1788" y="-84"/>
      </p:cViewPr>
      <p:guideLst>
        <p:guide orient="horz" pos="2163"/>
        <p:guide pos="28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5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D9C9E-808F-49AF-BB49-144AB6EDA022}" type="datetimeFigureOut">
              <a:rPr lang="zh-CN" altLang="en-US" smtClean="0"/>
              <a:pPr/>
              <a:t>2019-6-26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812B6-FD01-49FF-9E9E-ABCC66E68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0050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9995-EBA8-4431-9B4A-F5C466D1BDF8}" type="datetimeFigureOut">
              <a:rPr lang="zh-CN" altLang="en-US" smtClean="0"/>
              <a:pPr/>
              <a:t>2019-6-26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16E-8F26-4B50-BB73-9B52CCE55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9995-EBA8-4431-9B4A-F5C466D1BDF8}" type="datetimeFigureOut">
              <a:rPr lang="zh-CN" altLang="en-US" smtClean="0"/>
              <a:pPr/>
              <a:t>2019-6-26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16E-8F26-4B50-BB73-9B52CCE55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9995-EBA8-4431-9B4A-F5C466D1BDF8}" type="datetimeFigureOut">
              <a:rPr lang="zh-CN" altLang="en-US" smtClean="0"/>
              <a:pPr/>
              <a:t>2019-6-26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16E-8F26-4B50-BB73-9B52CCE55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9995-EBA8-4431-9B4A-F5C466D1BDF8}" type="datetimeFigureOut">
              <a:rPr lang="zh-CN" altLang="en-US" smtClean="0"/>
              <a:pPr/>
              <a:t>2019-6-26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16E-8F26-4B50-BB73-9B52CCE55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9995-EBA8-4431-9B4A-F5C466D1BDF8}" type="datetimeFigureOut">
              <a:rPr lang="zh-CN" altLang="en-US" smtClean="0"/>
              <a:pPr/>
              <a:t>2019-6-26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16E-8F26-4B50-BB73-9B52CCE55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9995-EBA8-4431-9B4A-F5C466D1BDF8}" type="datetimeFigureOut">
              <a:rPr lang="zh-CN" altLang="en-US" smtClean="0"/>
              <a:pPr/>
              <a:t>2019-6-26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16E-8F26-4B50-BB73-9B52CCE55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9995-EBA8-4431-9B4A-F5C466D1BDF8}" type="datetimeFigureOut">
              <a:rPr lang="zh-CN" altLang="en-US" smtClean="0"/>
              <a:pPr/>
              <a:t>2019-6-26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16E-8F26-4B50-BB73-9B52CCE55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9995-EBA8-4431-9B4A-F5C466D1BDF8}" type="datetimeFigureOut">
              <a:rPr lang="zh-CN" altLang="en-US" smtClean="0"/>
              <a:pPr/>
              <a:t>2019-6-26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16E-8F26-4B50-BB73-9B52CCE55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9995-EBA8-4431-9B4A-F5C466D1BDF8}" type="datetimeFigureOut">
              <a:rPr lang="zh-CN" altLang="en-US" smtClean="0"/>
              <a:pPr/>
              <a:t>2019-6-26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16E-8F26-4B50-BB73-9B52CCE55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9995-EBA8-4431-9B4A-F5C466D1BDF8}" type="datetimeFigureOut">
              <a:rPr lang="zh-CN" altLang="en-US" smtClean="0"/>
              <a:pPr/>
              <a:t>2019-6-26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16E-8F26-4B50-BB73-9B52CCE55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9995-EBA8-4431-9B4A-F5C466D1BDF8}" type="datetimeFigureOut">
              <a:rPr lang="zh-CN" altLang="en-US" smtClean="0"/>
              <a:pPr/>
              <a:t>2019-6-26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16E-8F26-4B50-BB73-9B52CCE55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69995-EBA8-4431-9B4A-F5C466D1BDF8}" type="datetimeFigureOut">
              <a:rPr lang="zh-CN" altLang="en-US" smtClean="0"/>
              <a:pPr/>
              <a:t>2019-6-26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E316E-8F26-4B50-BB73-9B52CCE55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3"/>
          <p:cNvSpPr>
            <a:spLocks noChangeShapeType="1"/>
          </p:cNvSpPr>
          <p:nvPr/>
        </p:nvSpPr>
        <p:spPr bwMode="auto">
          <a:xfrm flipV="1">
            <a:off x="33242" y="836712"/>
            <a:ext cx="7200000" cy="1533"/>
          </a:xfrm>
          <a:prstGeom prst="line">
            <a:avLst/>
          </a:prstGeom>
          <a:noFill/>
          <a:ln w="57150">
            <a:solidFill>
              <a:srgbClr val="6699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7" name="Picture 2" descr="C:\Users\gaohui\Desktop\杂项\国际联合实验室课件(20150927)\LOGO（20150915）\扬州大学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43" y="0"/>
            <a:ext cx="2774730" cy="90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296013" y="1586807"/>
            <a:ext cx="8611297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实验室主体位于</a:t>
            </a:r>
            <a:r>
              <a:rPr lang="zh-CN" altLang="en-US" sz="2400" dirty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扬州大学文汇路校区</a:t>
            </a:r>
            <a:r>
              <a:rPr lang="zh-CN" altLang="en-US" sz="2400" kern="0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农牧</a:t>
            </a:r>
            <a:r>
              <a:rPr lang="zh-CN" altLang="en-US" sz="2400" kern="0" dirty="0" smtClean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楼</a:t>
            </a:r>
            <a:r>
              <a:rPr lang="en-US" altLang="zh-CN" sz="2400" kern="0" dirty="0" smtClean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4-6</a:t>
            </a:r>
            <a:r>
              <a:rPr lang="zh-CN" altLang="en-US" sz="2400" kern="0" dirty="0" smtClean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楼，已有总面积</a:t>
            </a:r>
            <a:r>
              <a:rPr lang="en-US" altLang="zh-CN" sz="2400" kern="0" dirty="0" smtClean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5700</a:t>
            </a:r>
            <a:r>
              <a:rPr lang="en-US" altLang="zh-CN" sz="2400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r>
              <a:rPr lang="en-US" altLang="zh-CN" sz="2400" baseline="30000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2400" dirty="0" smtClean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5149070"/>
              </p:ext>
            </p:extLst>
          </p:nvPr>
        </p:nvGraphicFramePr>
        <p:xfrm>
          <a:off x="389194" y="2541200"/>
          <a:ext cx="8424937" cy="2357456"/>
        </p:xfrm>
        <a:graphic>
          <a:graphicData uri="http://schemas.openxmlformats.org/drawingml/2006/table">
            <a:tbl>
              <a:tblPr/>
              <a:tblGrid>
                <a:gridCol w="3312368"/>
                <a:gridCol w="3672408"/>
                <a:gridCol w="1440161"/>
              </a:tblGrid>
              <a:tr h="527133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/>
                        </a:rPr>
                        <a:t>功能区</a:t>
                      </a:r>
                      <a:endParaRPr lang="zh-CN" sz="2000" kern="1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en-US" altLang="zh-CN" sz="2000" b="1" kern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/>
                        </a:rPr>
                        <a:t>       </a:t>
                      </a:r>
                      <a:r>
                        <a:rPr lang="zh-CN" sz="2000" b="1" kern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/>
                        </a:rPr>
                        <a:t>地点</a:t>
                      </a:r>
                      <a:endParaRPr lang="zh-CN" sz="2000" kern="1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/>
                        </a:rPr>
                        <a:t>面积</a:t>
                      </a:r>
                      <a:r>
                        <a:rPr lang="en-US" sz="2000" b="1" kern="0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/>
                        </a:rPr>
                        <a:t>(m</a:t>
                      </a:r>
                      <a:r>
                        <a:rPr lang="en-US" sz="2000" b="1" kern="0" baseline="30000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/>
                        </a:rPr>
                        <a:t>2</a:t>
                      </a:r>
                      <a:r>
                        <a:rPr lang="en-US" sz="2000" b="1" kern="0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/>
                        </a:rPr>
                        <a:t>)</a:t>
                      </a:r>
                      <a:endParaRPr lang="zh-CN" sz="2000" kern="1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4034"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作物功能基因组学研究</a:t>
                      </a:r>
                      <a:endParaRPr lang="zh-CN" sz="2000" kern="1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农牧楼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北楼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5-6</a:t>
                      </a:r>
                      <a:r>
                        <a:rPr lang="zh-CN" sz="200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层</a:t>
                      </a:r>
                      <a:endParaRPr lang="zh-CN" sz="2000" kern="1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2400</a:t>
                      </a:r>
                      <a:endParaRPr lang="zh-CN" sz="2000" kern="1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527133"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作物遗传生理分析公共平台</a:t>
                      </a:r>
                      <a:endParaRPr lang="zh-CN" sz="2000" kern="1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农牧楼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北楼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sz="200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层</a:t>
                      </a:r>
                      <a:endParaRPr lang="zh-CN" sz="2000" kern="1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800</a:t>
                      </a:r>
                      <a:endParaRPr lang="zh-CN" sz="2000" kern="1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17561"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作物分子育种</a:t>
                      </a:r>
                      <a:endParaRPr lang="zh-CN" sz="2000" kern="1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推广楼</a:t>
                      </a:r>
                      <a:r>
                        <a:rPr lang="en-US" sz="2000" kern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2000" kern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层、</a:t>
                      </a:r>
                      <a:r>
                        <a:rPr lang="zh-CN" sz="2000" kern="10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国际合作楼</a:t>
                      </a:r>
                      <a:r>
                        <a:rPr lang="en-US" sz="2000" kern="10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4-5</a:t>
                      </a:r>
                      <a:r>
                        <a:rPr lang="zh-CN" sz="2000" kern="10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层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800</a:t>
                      </a:r>
                      <a:endParaRPr lang="zh-CN" sz="2000" kern="1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17561"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作物新品种推广示范</a:t>
                      </a:r>
                      <a:endParaRPr lang="zh-CN" sz="2000" kern="1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推广楼</a:t>
                      </a:r>
                      <a:r>
                        <a:rPr lang="en-US" sz="2000" kern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2000" kern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层</a:t>
                      </a:r>
                      <a:endParaRPr lang="zh-CN" sz="2000" kern="1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400</a:t>
                      </a:r>
                      <a:endParaRPr lang="zh-CN" sz="2000" kern="1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4034"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辅助用房</a:t>
                      </a:r>
                      <a:endParaRPr lang="zh-CN" sz="2000" kern="1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挂藏楼</a:t>
                      </a:r>
                      <a:r>
                        <a:rPr lang="en-US" sz="2000" kern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1-2</a:t>
                      </a:r>
                      <a:r>
                        <a:rPr lang="zh-CN" sz="2000" kern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层、网室</a:t>
                      </a:r>
                      <a:r>
                        <a:rPr lang="en-US" sz="2000" kern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2000" kern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层</a:t>
                      </a:r>
                      <a:endParaRPr lang="zh-CN" sz="2000" kern="1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1300</a:t>
                      </a:r>
                      <a:endParaRPr lang="zh-CN" sz="2000" kern="1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479"/>
          <a:stretch>
            <a:fillRect/>
          </a:stretch>
        </p:blipFill>
        <p:spPr>
          <a:xfrm>
            <a:off x="389194" y="5116860"/>
            <a:ext cx="2670637" cy="1564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69"/>
          <a:stretch>
            <a:fillRect/>
          </a:stretch>
        </p:blipFill>
        <p:spPr>
          <a:xfrm>
            <a:off x="3275855" y="5116860"/>
            <a:ext cx="2736303" cy="157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52" descr="动物医学实验教学中心_"/>
          <p:cNvPicPr>
            <a:picLocks noChangeArrowheads="1"/>
          </p:cNvPicPr>
          <p:nvPr/>
        </p:nvPicPr>
        <p:blipFill rotWithShape="1">
          <a:blip r:embed="rId5" cstate="print"/>
          <a:srcRect l="23404" t="11102"/>
          <a:stretch>
            <a:fillRect/>
          </a:stretch>
        </p:blipFill>
        <p:spPr bwMode="auto">
          <a:xfrm>
            <a:off x="6228184" y="5103544"/>
            <a:ext cx="2592288" cy="157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矩形 80"/>
          <p:cNvSpPr>
            <a:spLocks noChangeArrowheads="1"/>
          </p:cNvSpPr>
          <p:nvPr/>
        </p:nvSpPr>
        <p:spPr bwMode="auto">
          <a:xfrm>
            <a:off x="495008" y="959120"/>
            <a:ext cx="2312966" cy="553998"/>
          </a:xfrm>
          <a:prstGeom prst="rect">
            <a:avLst/>
          </a:prstGeom>
          <a:solidFill>
            <a:srgbClr val="990000">
              <a:alpha val="83920"/>
            </a:srgbClr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实验场所</a:t>
            </a:r>
            <a:endParaRPr lang="zh-CN" altLang="en-US" sz="3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7" name="Picture 3" descr="E:\3  江苏省作物功能基因组学和分子育种重点实验室\2 江苏省作物基因组学和分子育种重点实验室LOGO和网页设计\20180920-LOGO设计~江苏省作物基因组学和分子育种重点实验室\Logo-定稿\江苏省作物基因组学和分子育种重点实验室 logo 1.png"/>
          <p:cNvPicPr>
            <a:picLocks noChangeAspect="1" noChangeArrowheads="1"/>
          </p:cNvPicPr>
          <p:nvPr/>
        </p:nvPicPr>
        <p:blipFill>
          <a:blip r:embed="rId6" cstate="print"/>
          <a:srcRect l="24696" t="13974" r="23935" b="14756"/>
          <a:stretch>
            <a:fillRect/>
          </a:stretch>
        </p:blipFill>
        <p:spPr bwMode="auto">
          <a:xfrm>
            <a:off x="7511800" y="-9208"/>
            <a:ext cx="1596704" cy="156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445696" y="1568863"/>
            <a:ext cx="6286544" cy="5244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35000"/>
              </a:lnSpc>
              <a:buClr>
                <a:srgbClr val="800000"/>
              </a:buClr>
            </a:pPr>
            <a:r>
              <a:rPr lang="zh-CN" alt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牵头单位：</a:t>
            </a:r>
            <a:endParaRPr lang="en-US" altLang="zh-CN" sz="2600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625475" indent="-446405">
              <a:lnSpc>
                <a:spcPct val="135000"/>
              </a:lnSpc>
              <a:buClr>
                <a:srgbClr val="800000"/>
              </a:buClr>
              <a:buFont typeface="Wingdings" panose="05000000000000000000" pitchFamily="2" charset="2"/>
              <a:buChar char="p"/>
            </a:pPr>
            <a:r>
              <a:rPr lang="zh-CN" altLang="en-US" sz="2400" b="0" dirty="0" smtClean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高标准温室</a:t>
            </a:r>
            <a:r>
              <a:rPr lang="en-US" altLang="zh-CN" sz="2400" b="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654 m</a:t>
            </a:r>
            <a:r>
              <a:rPr lang="en-US" altLang="zh-CN" sz="2400" b="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</a:p>
          <a:p>
            <a:pPr marL="625475" indent="-446405">
              <a:lnSpc>
                <a:spcPct val="135000"/>
              </a:lnSpc>
              <a:buClr>
                <a:srgbClr val="800000"/>
              </a:buClr>
              <a:buFont typeface="Wingdings" panose="05000000000000000000" pitchFamily="2" charset="2"/>
              <a:buChar char="p"/>
            </a:pPr>
            <a:r>
              <a:rPr lang="zh-CN" altLang="en-US" sz="2400" b="0" dirty="0" smtClean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智能</a:t>
            </a:r>
            <a:r>
              <a:rPr lang="zh-CN" altLang="zh-CN" sz="2400" b="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人工气候室</a:t>
            </a:r>
            <a:r>
              <a:rPr lang="en-US" altLang="zh-CN" sz="2400" b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306 m</a:t>
            </a:r>
            <a:r>
              <a:rPr lang="en-US" altLang="zh-CN" sz="2400" b="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zh-CN" sz="2400" b="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625475" indent="-446405">
              <a:lnSpc>
                <a:spcPct val="135000"/>
              </a:lnSpc>
              <a:buClr>
                <a:srgbClr val="800000"/>
              </a:buClr>
              <a:buFont typeface="Wingdings" panose="05000000000000000000" pitchFamily="2" charset="2"/>
              <a:buChar char="p"/>
            </a:pPr>
            <a:r>
              <a:rPr lang="zh-CN" altLang="en-US" sz="2400" b="0" dirty="0" smtClean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校内</a:t>
            </a:r>
            <a:r>
              <a:rPr lang="zh-CN" altLang="zh-CN" sz="2400" b="0" dirty="0" smtClean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高标准</a:t>
            </a:r>
            <a:r>
              <a:rPr lang="zh-CN" altLang="zh-CN" sz="2400" b="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试验田</a:t>
            </a:r>
            <a:r>
              <a:rPr lang="en-US" altLang="zh-CN" sz="2400" b="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210</a:t>
            </a:r>
            <a:r>
              <a:rPr lang="zh-CN" altLang="zh-CN" sz="2400" b="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亩</a:t>
            </a:r>
            <a:endParaRPr lang="en-US" altLang="zh-CN" sz="2400" b="0" dirty="0" smtClean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625475" indent="-446405">
              <a:lnSpc>
                <a:spcPct val="135000"/>
              </a:lnSpc>
              <a:buClr>
                <a:srgbClr val="800000"/>
              </a:buClr>
              <a:buFont typeface="Wingdings" panose="05000000000000000000" pitchFamily="2" charset="2"/>
              <a:buChar char="p"/>
            </a:pPr>
            <a:r>
              <a:rPr lang="zh-CN" altLang="en-US" sz="2400" b="0" dirty="0" smtClean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不同地区育种示范基地</a:t>
            </a:r>
            <a:r>
              <a:rPr lang="en-US" altLang="zh-CN" sz="2400" b="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320</a:t>
            </a:r>
            <a:r>
              <a:rPr lang="zh-CN" altLang="zh-CN" sz="2400" b="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亩</a:t>
            </a:r>
            <a:endParaRPr lang="en-US" altLang="zh-CN" sz="2400" b="0" dirty="0" smtClean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625475" indent="-446405">
              <a:lnSpc>
                <a:spcPct val="135000"/>
              </a:lnSpc>
              <a:buClr>
                <a:srgbClr val="800000"/>
              </a:buClr>
              <a:buFont typeface="Wingdings" panose="05000000000000000000" pitchFamily="2" charset="2"/>
              <a:buChar char="p"/>
            </a:pPr>
            <a:r>
              <a:rPr lang="zh-CN" altLang="en-US" sz="2400" b="0" dirty="0" smtClean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海南陵水南繁基地</a:t>
            </a:r>
            <a:r>
              <a:rPr lang="en-US" altLang="zh-CN" sz="2400" b="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50</a:t>
            </a:r>
            <a:r>
              <a:rPr lang="zh-CN" altLang="zh-CN" sz="2400" b="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亩</a:t>
            </a:r>
            <a:endParaRPr lang="en-US" altLang="zh-CN" sz="2400" b="0" dirty="0" smtClean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625475" indent="-446405">
              <a:lnSpc>
                <a:spcPct val="135000"/>
              </a:lnSpc>
              <a:buClr>
                <a:srgbClr val="800000"/>
              </a:buClr>
              <a:buFont typeface="Wingdings" panose="05000000000000000000" pitchFamily="2" charset="2"/>
              <a:buChar char="p"/>
            </a:pPr>
            <a:r>
              <a:rPr lang="zh-CN" altLang="en-US" sz="2400" b="0" dirty="0" smtClean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现代农业科教示范园区</a:t>
            </a:r>
            <a:r>
              <a:rPr lang="en-US" altLang="zh-CN" sz="2400" b="0" dirty="0" smtClean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0" dirty="0" smtClean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高邮</a:t>
            </a:r>
            <a:r>
              <a:rPr lang="en-US" altLang="zh-CN" sz="2400" b="0" dirty="0" smtClean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400" b="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2300</a:t>
            </a:r>
            <a:r>
              <a:rPr lang="zh-CN" altLang="zh-CN" sz="2400" b="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亩</a:t>
            </a:r>
            <a:endParaRPr lang="en-US" altLang="zh-CN" sz="2400" b="0" dirty="0" smtClean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5000"/>
              </a:lnSpc>
              <a:buClr>
                <a:srgbClr val="800000"/>
              </a:buClr>
            </a:pPr>
            <a:r>
              <a:rPr lang="zh-CN" alt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共建单位：</a:t>
            </a:r>
            <a:endParaRPr lang="en-US" altLang="zh-CN" sz="2600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625475" lvl="1" indent="-446405">
              <a:lnSpc>
                <a:spcPct val="135000"/>
              </a:lnSpc>
              <a:buClr>
                <a:srgbClr val="800000"/>
              </a:buClr>
              <a:buFont typeface="Wingdings" panose="05000000000000000000" pitchFamily="2" charset="2"/>
              <a:buChar char="p"/>
            </a:pPr>
            <a:r>
              <a:rPr lang="zh-CN" altLang="en-US" sz="2400" b="0" dirty="0" smtClean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农业科研育种基地</a:t>
            </a:r>
            <a:r>
              <a:rPr lang="en-US" altLang="zh-CN" sz="2400" b="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900</a:t>
            </a:r>
            <a:r>
              <a:rPr lang="zh-CN" altLang="en-US" sz="2400" b="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亩</a:t>
            </a:r>
            <a:endParaRPr lang="en-US" altLang="zh-CN" sz="2400" b="0" dirty="0" smtClean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625475" lvl="1" indent="-446405">
              <a:lnSpc>
                <a:spcPct val="135000"/>
              </a:lnSpc>
              <a:buClr>
                <a:srgbClr val="800000"/>
              </a:buClr>
              <a:buFont typeface="Wingdings" panose="05000000000000000000" pitchFamily="2" charset="2"/>
              <a:buChar char="p"/>
            </a:pPr>
            <a:r>
              <a:rPr lang="zh-CN" altLang="zh-CN" sz="2400" b="0" dirty="0" smtClean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产学研基地</a:t>
            </a:r>
            <a:r>
              <a:rPr lang="en-US" altLang="zh-CN" sz="2400" b="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2400" b="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</a:t>
            </a:r>
            <a:endParaRPr lang="en-US" altLang="zh-CN" sz="2400" b="0" dirty="0" smtClean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28354" name="Picture 2" descr="E:\重点实验室\江苏省科技厅重点实验申报\PPT制作\提供扬大\基地照片\东区基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276800"/>
            <a:ext cx="3572538" cy="1536576"/>
          </a:xfrm>
          <a:prstGeom prst="rect">
            <a:avLst/>
          </a:prstGeom>
          <a:noFill/>
        </p:spPr>
      </p:pic>
      <p:sp>
        <p:nvSpPr>
          <p:cNvPr id="13" name="矩形 80"/>
          <p:cNvSpPr>
            <a:spLocks noChangeArrowheads="1"/>
          </p:cNvSpPr>
          <p:nvPr/>
        </p:nvSpPr>
        <p:spPr bwMode="auto">
          <a:xfrm>
            <a:off x="312791" y="1124744"/>
            <a:ext cx="2459009" cy="553998"/>
          </a:xfrm>
          <a:prstGeom prst="rect">
            <a:avLst/>
          </a:prstGeom>
          <a:solidFill>
            <a:srgbClr val="990000">
              <a:alpha val="83920"/>
            </a:srgbClr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配套设施</a:t>
            </a:r>
            <a:endParaRPr lang="zh-CN" altLang="en-US" sz="3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4029" y="1232967"/>
            <a:ext cx="2376264" cy="15841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576"/>
          <a:stretch>
            <a:fillRect/>
          </a:stretch>
        </p:blipFill>
        <p:spPr>
          <a:xfrm>
            <a:off x="5779882" y="2165609"/>
            <a:ext cx="2596933" cy="1565510"/>
          </a:xfrm>
          <a:prstGeom prst="rect">
            <a:avLst/>
          </a:prstGeom>
        </p:spPr>
      </p:pic>
      <p:pic>
        <p:nvPicPr>
          <p:cNvPr id="11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98" r="39822"/>
          <a:stretch>
            <a:fillRect/>
          </a:stretch>
        </p:blipFill>
        <p:spPr bwMode="auto">
          <a:xfrm>
            <a:off x="6358767" y="3281055"/>
            <a:ext cx="2551854" cy="157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gaohui\Desktop\杂项\国际联合实验室课件(20150927)\LOGO（20150915）\扬州大学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43" y="0"/>
            <a:ext cx="2774730" cy="90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3"/>
          <p:cNvSpPr>
            <a:spLocks noChangeShapeType="1"/>
          </p:cNvSpPr>
          <p:nvPr/>
        </p:nvSpPr>
        <p:spPr bwMode="auto">
          <a:xfrm flipV="1">
            <a:off x="2699792" y="836712"/>
            <a:ext cx="4752528" cy="0"/>
          </a:xfrm>
          <a:prstGeom prst="line">
            <a:avLst/>
          </a:prstGeom>
          <a:noFill/>
          <a:ln w="57150">
            <a:solidFill>
              <a:srgbClr val="6699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2" name="Picture 3" descr="E:\3  江苏省作物功能基因组学和分子育种重点实验室\2 江苏省作物基因组学和分子育种重点实验室LOGO和网页设计\20180920-LOGO设计~江苏省作物基因组学和分子育种重点实验室\Logo-定稿\江苏省作物基因组学和分子育种重点实验室 logo 1.png"/>
          <p:cNvPicPr>
            <a:picLocks noChangeAspect="1" noChangeArrowheads="1"/>
          </p:cNvPicPr>
          <p:nvPr/>
        </p:nvPicPr>
        <p:blipFill>
          <a:blip r:embed="rId7" cstate="print"/>
          <a:srcRect l="24696" t="13974" r="23935" b="14756"/>
          <a:stretch>
            <a:fillRect/>
          </a:stretch>
        </p:blipFill>
        <p:spPr bwMode="auto">
          <a:xfrm>
            <a:off x="7511800" y="-9208"/>
            <a:ext cx="1596704" cy="156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102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gaohui\Desktop\杂项\国际联合实验室课件(20150927)\LOGO（20150915）\扬州大学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628"/>
            <a:ext cx="2774730" cy="90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216024" y="1556792"/>
            <a:ext cx="5220072" cy="20128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目前拥有设备</a:t>
            </a:r>
            <a:r>
              <a:rPr lang="en-US" altLang="zh-CN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1000</a:t>
            </a:r>
            <a:r>
              <a:rPr lang="zh-CN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多台件</a:t>
            </a:r>
            <a:r>
              <a:rPr lang="zh-CN" altLang="en-US" sz="2400" b="0" dirty="0" smtClean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，总价值</a:t>
            </a:r>
            <a:r>
              <a:rPr lang="en-US" altLang="zh-CN" sz="2400" b="0" dirty="0" smtClean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5489</a:t>
            </a:r>
            <a:r>
              <a:rPr lang="zh-CN" altLang="zh-CN" sz="2400" b="0" dirty="0" smtClean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万元</a:t>
            </a:r>
            <a:endParaRPr lang="en-US" altLang="zh-CN" sz="2400" b="0" dirty="0" smtClean="0">
              <a:solidFill>
                <a:schemeClr val="tx2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sz="2400" b="0" dirty="0" smtClean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其中</a:t>
            </a:r>
            <a:r>
              <a:rPr lang="en-US" altLang="zh-CN" sz="2400" b="0" dirty="0" smtClean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sz="2400" b="0" dirty="0" smtClean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万元</a:t>
            </a:r>
            <a:r>
              <a:rPr lang="zh-CN" altLang="zh-CN" sz="2400" b="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以上仪器</a:t>
            </a:r>
            <a:r>
              <a:rPr lang="en-US" altLang="zh-CN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176</a:t>
            </a:r>
            <a:r>
              <a:rPr lang="zh-CN" altLang="zh-CN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台</a:t>
            </a:r>
            <a:r>
              <a:rPr lang="zh-CN" altLang="zh-CN" sz="24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套</a:t>
            </a:r>
            <a:r>
              <a:rPr lang="zh-CN" altLang="en-US" sz="2400" b="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400" b="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仪器</a:t>
            </a:r>
            <a:r>
              <a:rPr lang="zh-CN" altLang="zh-CN" sz="2400" b="0" dirty="0" smtClean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总值</a:t>
            </a:r>
            <a:r>
              <a:rPr lang="en-US" altLang="zh-CN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4097</a:t>
            </a:r>
            <a:r>
              <a:rPr lang="zh-CN" altLang="zh-CN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万元</a:t>
            </a:r>
            <a:endParaRPr lang="zh-CN" altLang="en-US" sz="2400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207" y="1569959"/>
            <a:ext cx="3223896" cy="23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965706"/>
            <a:ext cx="3347909" cy="25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80"/>
          <p:cNvSpPr>
            <a:spLocks noChangeArrowheads="1"/>
          </p:cNvSpPr>
          <p:nvPr/>
        </p:nvSpPr>
        <p:spPr bwMode="auto">
          <a:xfrm>
            <a:off x="285720" y="900666"/>
            <a:ext cx="3350176" cy="553998"/>
          </a:xfrm>
          <a:prstGeom prst="rect">
            <a:avLst/>
          </a:prstGeom>
          <a:solidFill>
            <a:srgbClr val="990000">
              <a:alpha val="83920"/>
            </a:srgbClr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3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已有平台与设备</a:t>
            </a:r>
            <a:endParaRPr lang="zh-CN" altLang="en-US" sz="3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467544" y="3573016"/>
          <a:ext cx="4824536" cy="2822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5"/>
                <a:gridCol w="1011653"/>
                <a:gridCol w="1076578"/>
              </a:tblGrid>
              <a:tr h="3224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用途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台件数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价值（</a:t>
                      </a:r>
                      <a:r>
                        <a:rPr lang="zh-CN" altLang="zh-CN" sz="20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万元</a:t>
                      </a:r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17160"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组学和分子生物学研究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71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1360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  <a:tr h="540015"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生理生化和品质分析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46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1705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  <a:tr h="540015"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细胞生物学研究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483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  <a:tr h="424508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其它（生物信息学等）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51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549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9" name="Line 3"/>
          <p:cNvSpPr>
            <a:spLocks noChangeShapeType="1"/>
          </p:cNvSpPr>
          <p:nvPr/>
        </p:nvSpPr>
        <p:spPr bwMode="auto">
          <a:xfrm flipV="1">
            <a:off x="2699792" y="836712"/>
            <a:ext cx="4533450" cy="0"/>
          </a:xfrm>
          <a:prstGeom prst="line">
            <a:avLst/>
          </a:prstGeom>
          <a:noFill/>
          <a:ln w="57150">
            <a:solidFill>
              <a:srgbClr val="6699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" name="Picture 3" descr="E:\3  江苏省作物功能基因组学和分子育种重点实验室\2 江苏省作物基因组学和分子育种重点实验室LOGO和网页设计\20180920-LOGO设计~江苏省作物基因组学和分子育种重点实验室\Logo-定稿\江苏省作物基因组学和分子育种重点实验室 logo 1.png"/>
          <p:cNvPicPr>
            <a:picLocks noChangeAspect="1" noChangeArrowheads="1"/>
          </p:cNvPicPr>
          <p:nvPr/>
        </p:nvPicPr>
        <p:blipFill>
          <a:blip r:embed="rId5" cstate="print"/>
          <a:srcRect l="24696" t="13974" r="23935" b="14756"/>
          <a:stretch>
            <a:fillRect/>
          </a:stretch>
        </p:blipFill>
        <p:spPr bwMode="auto">
          <a:xfrm>
            <a:off x="7511800" y="-9208"/>
            <a:ext cx="1596704" cy="156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65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3167</TotalTime>
  <Words>213</Words>
  <Application>Microsoft Office PowerPoint</Application>
  <PresentationFormat>全屏显示(4:3)</PresentationFormat>
  <Paragraphs>49</Paragraphs>
  <Slides>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4" baseType="lpstr">
      <vt:lpstr>Office 主题</vt:lpstr>
      <vt:lpstr>幻灯片 1</vt:lpstr>
      <vt:lpstr>幻灯片 2</vt:lpstr>
      <vt:lpstr>幻灯片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shizy</cp:lastModifiedBy>
  <cp:revision>343</cp:revision>
  <dcterms:created xsi:type="dcterms:W3CDTF">2018-04-29T07:33:00Z</dcterms:created>
  <dcterms:modified xsi:type="dcterms:W3CDTF">2019-06-26T10:04:45Z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